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88" r:id="rId2"/>
    <p:sldId id="295" r:id="rId3"/>
    <p:sldId id="290" r:id="rId4"/>
    <p:sldId id="291" r:id="rId5"/>
    <p:sldId id="296" r:id="rId6"/>
    <p:sldId id="292" r:id="rId7"/>
    <p:sldId id="297" r:id="rId8"/>
    <p:sldId id="299" r:id="rId9"/>
    <p:sldId id="300" r:id="rId10"/>
    <p:sldId id="302" r:id="rId11"/>
    <p:sldId id="304" r:id="rId12"/>
    <p:sldId id="385" r:id="rId13"/>
    <p:sldId id="307" r:id="rId14"/>
    <p:sldId id="293" r:id="rId15"/>
    <p:sldId id="294" r:id="rId16"/>
    <p:sldId id="303" r:id="rId17"/>
    <p:sldId id="308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1822"/>
    <a:srgbClr val="B3B5BA"/>
    <a:srgbClr val="F15960"/>
    <a:srgbClr val="B30F16"/>
    <a:srgbClr val="F58B90"/>
    <a:srgbClr val="F3DEDF"/>
    <a:srgbClr val="F2F2F2"/>
    <a:srgbClr val="B4B5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65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FF3EB0-971B-4AC4-B177-8F18C447008E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27F4A-DA05-4BC6-BE4E-CCFA7FADDE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789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020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88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55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339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466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12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722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39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82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012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FF6C8-1DCC-41B7-B422-19C6BF4611BA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387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4109B73-1275-43CE-A680-431FB321E737}"/>
              </a:ext>
            </a:extLst>
          </p:cNvPr>
          <p:cNvSpPr/>
          <p:nvPr/>
        </p:nvSpPr>
        <p:spPr>
          <a:xfrm rot="3600000">
            <a:off x="919620" y="1791000"/>
            <a:ext cx="3276000" cy="3276000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661D1E8-4920-45E9-A4A4-78CD106FAD3B}"/>
              </a:ext>
            </a:extLst>
          </p:cNvPr>
          <p:cNvSpPr/>
          <p:nvPr/>
        </p:nvSpPr>
        <p:spPr>
          <a:xfrm rot="3600000">
            <a:off x="959751" y="1831131"/>
            <a:ext cx="3195738" cy="31957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B210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3B206CA-2690-4B9D-82C6-DACD93F74040}"/>
              </a:ext>
            </a:extLst>
          </p:cNvPr>
          <p:cNvSpPr/>
          <p:nvPr/>
        </p:nvSpPr>
        <p:spPr>
          <a:xfrm>
            <a:off x="3836815" y="3727291"/>
            <a:ext cx="1343842" cy="3006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5AF52C8-26C7-4C2D-94C6-D2291242A51D}"/>
              </a:ext>
            </a:extLst>
          </p:cNvPr>
          <p:cNvSpPr/>
          <p:nvPr/>
        </p:nvSpPr>
        <p:spPr>
          <a:xfrm>
            <a:off x="-1" y="2824223"/>
            <a:ext cx="2487825" cy="2662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26FEA50-FFC9-49A6-8E27-E60FA86AC154}"/>
              </a:ext>
            </a:extLst>
          </p:cNvPr>
          <p:cNvCxnSpPr>
            <a:cxnSpLocks/>
          </p:cNvCxnSpPr>
          <p:nvPr/>
        </p:nvCxnSpPr>
        <p:spPr>
          <a:xfrm>
            <a:off x="4709438" y="4034439"/>
            <a:ext cx="4434562" cy="0"/>
          </a:xfrm>
          <a:prstGeom prst="line">
            <a:avLst/>
          </a:prstGeom>
          <a:ln w="12700">
            <a:solidFill>
              <a:srgbClr val="B210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2AC4069-7F5A-4C78-A219-B86F76D10086}"/>
              </a:ext>
            </a:extLst>
          </p:cNvPr>
          <p:cNvCxnSpPr>
            <a:cxnSpLocks/>
          </p:cNvCxnSpPr>
          <p:nvPr/>
        </p:nvCxnSpPr>
        <p:spPr>
          <a:xfrm>
            <a:off x="4703722" y="4059467"/>
            <a:ext cx="4440278" cy="0"/>
          </a:xfrm>
          <a:prstGeom prst="line">
            <a:avLst/>
          </a:prstGeom>
          <a:ln w="38100">
            <a:solidFill>
              <a:srgbClr val="B3B5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66FE8B59-53C6-4570-9891-8A31C3A2435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01" y="228020"/>
            <a:ext cx="1404129" cy="4168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DE50E80-31D6-4450-A705-BA7423DA035B}"/>
              </a:ext>
            </a:extLst>
          </p:cNvPr>
          <p:cNvSpPr txBox="1"/>
          <p:nvPr/>
        </p:nvSpPr>
        <p:spPr>
          <a:xfrm>
            <a:off x="4508736" y="3517954"/>
            <a:ext cx="4596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latin typeface="+mn-ea"/>
              </a:rPr>
              <a:t>2</a:t>
            </a:r>
            <a:r>
              <a:rPr lang="ko-KR" altLang="en-US" sz="2400" b="1" dirty="0">
                <a:latin typeface="+mn-ea"/>
              </a:rPr>
              <a:t>주차 질량측정과 액체 옮기기</a:t>
            </a:r>
            <a:endParaRPr lang="en-US" altLang="ko-KR" sz="2400" b="1" dirty="0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C5BC32-97E4-44EF-9C07-89C9CA5D294B}"/>
              </a:ext>
            </a:extLst>
          </p:cNvPr>
          <p:cNvSpPr/>
          <p:nvPr/>
        </p:nvSpPr>
        <p:spPr>
          <a:xfrm rot="3600000">
            <a:off x="-301336" y="3394382"/>
            <a:ext cx="3195738" cy="4877925"/>
          </a:xfrm>
          <a:prstGeom prst="rect">
            <a:avLst/>
          </a:prstGeom>
          <a:noFill/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D6806FD-4730-4F55-84D1-31D6F1BC316E}"/>
              </a:ext>
            </a:extLst>
          </p:cNvPr>
          <p:cNvSpPr/>
          <p:nvPr/>
        </p:nvSpPr>
        <p:spPr>
          <a:xfrm rot="3600000">
            <a:off x="1677015" y="-265773"/>
            <a:ext cx="2947748" cy="2947748"/>
          </a:xfrm>
          <a:prstGeom prst="rect">
            <a:avLst/>
          </a:prstGeom>
          <a:noFill/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9277850-F505-423B-943D-231DE4F4740A}"/>
              </a:ext>
            </a:extLst>
          </p:cNvPr>
          <p:cNvSpPr/>
          <p:nvPr/>
        </p:nvSpPr>
        <p:spPr>
          <a:xfrm rot="3600000">
            <a:off x="2161338" y="1517796"/>
            <a:ext cx="1435604" cy="1435604"/>
          </a:xfrm>
          <a:prstGeom prst="rect">
            <a:avLst/>
          </a:prstGeom>
          <a:blipFill dpi="0" rotWithShape="0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  <a14:imgEffect>
                        <a14:brightnessContrast bright="-4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6EE9882-A8E5-468B-AFE3-88BD1B51D882}"/>
              </a:ext>
            </a:extLst>
          </p:cNvPr>
          <p:cNvSpPr>
            <a:spLocks noChangeAspect="1"/>
          </p:cNvSpPr>
          <p:nvPr/>
        </p:nvSpPr>
        <p:spPr>
          <a:xfrm rot="3600000">
            <a:off x="1423028" y="3553036"/>
            <a:ext cx="1735200" cy="1735200"/>
          </a:xfrm>
          <a:prstGeom prst="rect">
            <a:avLst/>
          </a:prstGeom>
          <a:blipFill dpi="0" rotWithShape="0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-4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D8E1B05-1156-4321-8B26-1F97A381D8C2}"/>
              </a:ext>
            </a:extLst>
          </p:cNvPr>
          <p:cNvSpPr/>
          <p:nvPr/>
        </p:nvSpPr>
        <p:spPr>
          <a:xfrm rot="3600000">
            <a:off x="3065785" y="6030444"/>
            <a:ext cx="1133448" cy="2102775"/>
          </a:xfrm>
          <a:prstGeom prst="rect">
            <a:avLst/>
          </a:prstGeom>
          <a:solidFill>
            <a:srgbClr val="B21016"/>
          </a:solidFill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6C0A43D-6102-4D7B-A16A-FB8C31E1D9EF}"/>
              </a:ext>
            </a:extLst>
          </p:cNvPr>
          <p:cNvSpPr/>
          <p:nvPr/>
        </p:nvSpPr>
        <p:spPr>
          <a:xfrm rot="3600000">
            <a:off x="-693196" y="-418091"/>
            <a:ext cx="1133448" cy="2102775"/>
          </a:xfrm>
          <a:prstGeom prst="rect">
            <a:avLst/>
          </a:prstGeom>
          <a:solidFill>
            <a:srgbClr val="B21016"/>
          </a:solidFill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B18AC21-F957-4792-8DC5-32C5D3E8E9AF}"/>
              </a:ext>
            </a:extLst>
          </p:cNvPr>
          <p:cNvCxnSpPr/>
          <p:nvPr/>
        </p:nvCxnSpPr>
        <p:spPr>
          <a:xfrm flipH="1">
            <a:off x="-652130" y="2361981"/>
            <a:ext cx="1814178" cy="1052108"/>
          </a:xfrm>
          <a:prstGeom prst="line">
            <a:avLst/>
          </a:prstGeom>
          <a:ln w="34925">
            <a:solidFill>
              <a:srgbClr val="B3B5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4A021A7-2F41-4AD2-B3B2-C73273C492A5}"/>
              </a:ext>
            </a:extLst>
          </p:cNvPr>
          <p:cNvCxnSpPr/>
          <p:nvPr/>
        </p:nvCxnSpPr>
        <p:spPr>
          <a:xfrm flipH="1">
            <a:off x="-647453" y="2384427"/>
            <a:ext cx="1814178" cy="1052108"/>
          </a:xfrm>
          <a:prstGeom prst="line">
            <a:avLst/>
          </a:prstGeom>
          <a:ln w="12700">
            <a:solidFill>
              <a:srgbClr val="B210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1280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B7A59-3487-CC61-E51A-788311E4F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0A25D4B-4AF8-0008-ADBF-821736725609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AE723542-1D82-46BE-67B6-2C3CA7EA71AB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F6ECC4C4-7A66-AC4C-CDBB-354E164C013C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1A1853-800D-C00C-9F12-4586A529EC9A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838AEAB-5EC3-5434-0BF5-759DB188062C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9FA2554F-0BB5-F90A-874C-621A0343936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E0F3511B-8C4D-8624-5613-8B374C7DF2F1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443627B-790D-8EF6-6D48-2451C922706A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BD091A87-2587-9422-9975-9FBC926BEACF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AEE24DA-9545-FBA9-7A66-F80BEC0FD93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6DE6EAE-AC4C-9FB5-FB70-600F91004A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9401" y="1376879"/>
            <a:ext cx="1163064" cy="16275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BCEA70-929A-CFCC-BA86-833CF0FC7882}"/>
              </a:ext>
            </a:extLst>
          </p:cNvPr>
          <p:cNvSpPr txBox="1"/>
          <p:nvPr/>
        </p:nvSpPr>
        <p:spPr>
          <a:xfrm>
            <a:off x="520881" y="1954267"/>
            <a:ext cx="8209461" cy="2874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E. </a:t>
            </a:r>
            <a:r>
              <a:rPr lang="ko-KR" altLang="en-US" sz="2000" b="1" dirty="0">
                <a:latin typeface="+mn-ea"/>
              </a:rPr>
              <a:t>화합물의 용해도 확인</a:t>
            </a:r>
            <a:endParaRPr lang="en-US" altLang="ko-KR" sz="2000" b="1" dirty="0">
              <a:latin typeface="+mn-ea"/>
            </a:endParaRP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Acetamide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를 시험관에 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spatula (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작은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) 1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스푼 </a:t>
            </a:r>
            <a:r>
              <a:rPr lang="ko-KR" altLang="en-US" sz="1400" dirty="0">
                <a:latin typeface="+mn-ea"/>
              </a:rPr>
              <a:t>넣는다</a:t>
            </a:r>
            <a:r>
              <a:rPr lang="en-US" altLang="ko-KR" sz="1400" dirty="0">
                <a:latin typeface="+mn-ea"/>
              </a:rPr>
              <a:t>.</a:t>
            </a:r>
            <a:br>
              <a:rPr lang="en-US" altLang="ko-KR" sz="1400" dirty="0">
                <a:latin typeface="+mn-ea"/>
              </a:rPr>
            </a:br>
            <a:r>
              <a:rPr lang="ko-KR" altLang="en-US" sz="1400" dirty="0">
                <a:latin typeface="+mn-ea"/>
              </a:rPr>
              <a:t>*</a:t>
            </a:r>
            <a:r>
              <a:rPr lang="ko-KR" altLang="en-US" sz="1200" dirty="0">
                <a:latin typeface="+mn-ea"/>
              </a:rPr>
              <a:t>용해도 측정 시 시료를 조금만 넣도록 한다</a:t>
            </a:r>
            <a:r>
              <a:rPr lang="en-US" altLang="ko-KR" sz="1200" dirty="0">
                <a:latin typeface="+mn-ea"/>
              </a:rPr>
              <a:t>.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증류수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, n-Hexane 2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가지 용매를 시험관 바닥에서 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1~2cm 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높이로 넣어준다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. 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latin typeface="+mn-ea"/>
              </a:rPr>
              <a:t>약 </a:t>
            </a:r>
            <a:r>
              <a:rPr lang="en-US" altLang="ko-KR" sz="1400" dirty="0">
                <a:latin typeface="+mn-ea"/>
              </a:rPr>
              <a:t>5</a:t>
            </a:r>
            <a:r>
              <a:rPr lang="ko-KR" altLang="en-US" sz="1400" dirty="0">
                <a:latin typeface="+mn-ea"/>
              </a:rPr>
              <a:t>분 동안 시험관을 잘 흔들어주고 상태를 관찰한다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latin typeface="+mn-ea"/>
              </a:rPr>
              <a:t>실험 결과는 </a:t>
            </a:r>
            <a:r>
              <a:rPr lang="en-US" altLang="ko-KR" sz="1400" dirty="0">
                <a:latin typeface="+mn-ea"/>
              </a:rPr>
              <a:t>S(Soluble), I(Insoluble)</a:t>
            </a:r>
            <a:r>
              <a:rPr lang="ko-KR" altLang="en-US" sz="1400" dirty="0">
                <a:latin typeface="+mn-ea"/>
              </a:rPr>
              <a:t>로 기록한다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solidFill>
                  <a:srgbClr val="0070C0"/>
                </a:solidFill>
                <a:latin typeface="+mn-ea"/>
              </a:rPr>
              <a:t>Biphenyl</a:t>
            </a:r>
            <a:r>
              <a:rPr lang="ko-KR" altLang="en-US" sz="1400" dirty="0">
                <a:latin typeface="+mn-ea"/>
              </a:rPr>
              <a:t>도 </a:t>
            </a:r>
            <a:r>
              <a:rPr lang="en-US" altLang="ko-KR" sz="1400" dirty="0">
                <a:latin typeface="+mn-ea"/>
              </a:rPr>
              <a:t>1~4</a:t>
            </a:r>
            <a:r>
              <a:rPr lang="ko-KR" altLang="en-US" sz="1400" dirty="0">
                <a:latin typeface="+mn-ea"/>
              </a:rPr>
              <a:t>와 같은 방법으로 용해도를 확인한다</a:t>
            </a:r>
            <a:r>
              <a:rPr lang="en-US" altLang="ko-KR" sz="1400" dirty="0">
                <a:latin typeface="+mn-e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11898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DDA60-9A6C-FA14-EEEC-20056A0F9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C1A3D6A-1D75-7559-A159-E8639CA88DF2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B83A9E88-951F-9F28-B6B0-16C35A0CE869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4066CB1D-1A51-1193-64B3-E8D2C023D1A0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57CF2FE-A660-A551-90AD-6379B46816CB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16561C8-203C-0775-B977-18D9BA76A536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F0FE4F50-8981-8A81-3846-CBE7A390965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C1A32FCC-B81A-6442-3F19-3B5FC4D3AB13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342E96D-51F1-EFE3-69B2-7384D0D4AF25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6769E394-9266-229A-5ACB-93E954C9C6CD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832909B-B81F-86B7-95AD-A9EE381F282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AAE9720-17EF-0B3D-5F21-10C9A70EFA51}"/>
              </a:ext>
            </a:extLst>
          </p:cNvPr>
          <p:cNvSpPr txBox="1"/>
          <p:nvPr/>
        </p:nvSpPr>
        <p:spPr>
          <a:xfrm>
            <a:off x="520881" y="1954267"/>
            <a:ext cx="8209461" cy="2443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F. </a:t>
            </a:r>
            <a:r>
              <a:rPr lang="ko-KR" altLang="en-US" sz="2000" b="1" dirty="0">
                <a:latin typeface="+mn-ea"/>
              </a:rPr>
              <a:t>화합물의 녹는점 확인</a:t>
            </a:r>
            <a:endParaRPr lang="en-US" altLang="ko-KR" sz="2000" b="1" dirty="0">
              <a:latin typeface="+mn-ea"/>
            </a:endParaRP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ko-KR" sz="1400" dirty="0">
                <a:latin typeface="+mn-ea"/>
              </a:rPr>
              <a:t>Biphenyl </a:t>
            </a:r>
            <a:r>
              <a:rPr lang="ko-KR" altLang="en-US" sz="1400" dirty="0">
                <a:latin typeface="+mn-ea"/>
              </a:rPr>
              <a:t>를 녹는점 측정용 모세관으로 </a:t>
            </a:r>
            <a:r>
              <a:rPr lang="en-US" altLang="ko-KR" sz="1400" dirty="0">
                <a:latin typeface="+mn-ea"/>
              </a:rPr>
              <a:t>4~5</a:t>
            </a:r>
            <a:r>
              <a:rPr lang="ko-KR" altLang="en-US" sz="1400" dirty="0">
                <a:latin typeface="+mn-ea"/>
              </a:rPr>
              <a:t>회 찍는다</a:t>
            </a:r>
            <a:r>
              <a:rPr lang="en-US" altLang="ko-KR" sz="1400" dirty="0">
                <a:latin typeface="+mn-ea"/>
              </a:rPr>
              <a:t>. 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*</a:t>
            </a:r>
            <a:r>
              <a:rPr lang="ko-KR" altLang="en-US" sz="1400" dirty="0">
                <a:latin typeface="+mn-ea"/>
              </a:rPr>
              <a:t>시약이 너무 덩어리 질 경우</a:t>
            </a:r>
            <a:r>
              <a:rPr lang="en-US" altLang="ko-KR" sz="1400" dirty="0">
                <a:latin typeface="+mn-ea"/>
              </a:rPr>
              <a:t>, spatula</a:t>
            </a:r>
            <a:r>
              <a:rPr lang="ko-KR" altLang="en-US" sz="1400" dirty="0">
                <a:latin typeface="+mn-ea"/>
              </a:rPr>
              <a:t>로 눌러 으깨어 모세관을 채운다</a:t>
            </a:r>
            <a:r>
              <a:rPr lang="en-US" altLang="ko-KR" sz="1400" dirty="0">
                <a:latin typeface="+mn-ea"/>
              </a:rPr>
              <a:t>.</a:t>
            </a:r>
            <a:endParaRPr lang="en-US" altLang="ko-KR" sz="1400" dirty="0">
              <a:highlight>
                <a:srgbClr val="FFFF00"/>
              </a:highlight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모세관</a:t>
            </a:r>
            <a:r>
              <a:rPr lang="ko-KR" altLang="en-US" sz="1400" dirty="0">
                <a:latin typeface="+mn-ea"/>
              </a:rPr>
              <a:t> 끝을 실험대 위에서 가볍게 쳐서 가루가 조밀하게 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채워지도록 한다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녹는점 측정기에 넣은 후 녹는점을 측정한다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. 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Acetamide</a:t>
            </a:r>
            <a:r>
              <a:rPr lang="ko-KR" altLang="en-US" sz="1400" dirty="0">
                <a:latin typeface="+mn-ea"/>
              </a:rPr>
              <a:t>도 </a:t>
            </a:r>
            <a:r>
              <a:rPr lang="en-US" altLang="ko-KR" sz="1400" dirty="0">
                <a:latin typeface="+mn-ea"/>
              </a:rPr>
              <a:t>1~3</a:t>
            </a:r>
            <a:r>
              <a:rPr lang="ko-KR" altLang="en-US" sz="1400" dirty="0">
                <a:latin typeface="+mn-ea"/>
              </a:rPr>
              <a:t>번의 방법으로 녹는점을 확인한다</a:t>
            </a:r>
            <a:r>
              <a:rPr lang="en-US" altLang="ko-KR" sz="1400" dirty="0">
                <a:latin typeface="+mn-ea"/>
              </a:rPr>
              <a:t>.</a:t>
            </a:r>
            <a:endParaRPr lang="en-US" altLang="ko-KR" sz="1400" strike="sngStrike" dirty="0">
              <a:highlight>
                <a:srgbClr val="FFFF00"/>
              </a:highligh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86999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31070A-5060-3A91-8341-E9E2DBDDD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9DAFD1D-FBAE-F7F0-96A0-7644CED5EF00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A269DE1F-F502-9F95-A2F9-C4E97D48C00A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DA4A7F58-2895-3C80-0BC3-5185FE26D0F2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611851E-ECE8-8AC4-24F3-56CFC1D7C722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7A67E42-6312-9ADB-3D41-083CC900199E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296F49BF-BC56-5EA8-0A8F-B5F2CC461B0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021CF4C-8183-AB5F-1695-5595398D6431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89EA03F0-16EE-1D88-09CD-0A45EAAFAC6A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91258AD-64CF-C988-042D-0BD643C95CB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pic>
        <p:nvPicPr>
          <p:cNvPr id="11" name="그림 10" descr="텍스트, 도표, 친필, 폰트이(가) 표시된 사진&#10;&#10;자동 생성된 설명">
            <a:extLst>
              <a:ext uri="{FF2B5EF4-FFF2-40B4-BE49-F238E27FC236}">
                <a16:creationId xmlns:a16="http://schemas.microsoft.com/office/drawing/2014/main" id="{C3AB52CD-967A-A2E8-0C14-4C10E20FB6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002329"/>
            <a:ext cx="3882842" cy="2678381"/>
          </a:xfrm>
          <a:prstGeom prst="rect">
            <a:avLst/>
          </a:prstGeom>
        </p:spPr>
      </p:pic>
      <p:pic>
        <p:nvPicPr>
          <p:cNvPr id="14" name="그림 13" descr="텍스트, 도표, 친필, 폰트이(가) 표시된 사진&#10;&#10;자동 생성된 설명">
            <a:extLst>
              <a:ext uri="{FF2B5EF4-FFF2-40B4-BE49-F238E27FC236}">
                <a16:creationId xmlns:a16="http://schemas.microsoft.com/office/drawing/2014/main" id="{1ACC3255-B1FF-CD67-618A-9B95D819A0A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76765" y="2050160"/>
            <a:ext cx="5196841" cy="3728968"/>
          </a:xfrm>
          <a:prstGeom prst="rect">
            <a:avLst/>
          </a:prstGeom>
        </p:spPr>
      </p:pic>
      <p:pic>
        <p:nvPicPr>
          <p:cNvPr id="15" name="Picture 2" descr="DBLAB] IA9100,IA9200,MP-250D-P Meltingpoint apparatus 융점측정기 : 네이버 블로그">
            <a:extLst>
              <a:ext uri="{FF2B5EF4-FFF2-40B4-BE49-F238E27FC236}">
                <a16:creationId xmlns:a16="http://schemas.microsoft.com/office/drawing/2014/main" id="{88C1066A-75DD-2017-84C0-0485A0881C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" r="-1572" b="2339"/>
          <a:stretch/>
        </p:blipFill>
        <p:spPr bwMode="auto">
          <a:xfrm>
            <a:off x="761328" y="1626292"/>
            <a:ext cx="1296071" cy="134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A7D3406-0297-A2B0-2A75-077FE4C98F73}"/>
              </a:ext>
            </a:extLst>
          </p:cNvPr>
          <p:cNvSpPr txBox="1"/>
          <p:nvPr/>
        </p:nvSpPr>
        <p:spPr>
          <a:xfrm>
            <a:off x="3869359" y="1511030"/>
            <a:ext cx="4444062" cy="400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ko-KR" altLang="en-US" sz="1500" b="1" dirty="0"/>
              <a:t>새로운 녹는점 측정기 메뉴얼</a:t>
            </a:r>
            <a:endParaRPr kumimoji="1" lang="en-US" altLang="ko-KR" sz="1500" b="1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A49D9D1-29FB-54E7-C077-BA49690C0B7F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7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03199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E3EB4-5EFA-3EF6-DC14-953B95702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C485649-DAC0-7DB2-9FF2-A119562F3789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A3524B9A-EE9B-23DE-C9B4-0D13D581F7E8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AD785518-83ED-2F9F-69EC-CD33605A1C27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A7753FD-1069-97C6-A103-CE219D4AB0EB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73E3E3-8E2D-74C4-BB15-E3A6A67A3A8F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44009580-D2E7-B2F8-50D8-0176D0DA78A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6FBAFF81-2B90-DAFC-F00E-70ED2FC745E2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9D9DEE3-4DBE-F15C-07C5-B347C99AFF3C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4F9D692C-0B50-1D20-9B08-20BC0F48DDBB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F00E71E-B677-2D37-2F28-1E412A6A0F6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368F0F-86A7-C3E1-8D7F-0BD33DD368CD}"/>
              </a:ext>
            </a:extLst>
          </p:cNvPr>
          <p:cNvSpPr txBox="1"/>
          <p:nvPr/>
        </p:nvSpPr>
        <p:spPr>
          <a:xfrm>
            <a:off x="520881" y="1638581"/>
            <a:ext cx="8209461" cy="3951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G. </a:t>
            </a:r>
            <a:r>
              <a:rPr lang="ko-KR" altLang="en-US" sz="2000" b="1" dirty="0">
                <a:latin typeface="+mn-ea"/>
              </a:rPr>
              <a:t>화합물의 밀도 확인</a:t>
            </a:r>
            <a:endParaRPr lang="en-US" altLang="ko-KR" sz="2000" b="1" dirty="0">
              <a:latin typeface="+mn-ea"/>
            </a:endParaRP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altLang="ko-KR" sz="1400" dirty="0">
                <a:latin typeface="+mn-ea"/>
              </a:rPr>
              <a:t>Methylene chloride (MC)</a:t>
            </a:r>
            <a:r>
              <a:rPr lang="ko-KR" altLang="en-US" sz="1400" dirty="0">
                <a:latin typeface="+mn-ea"/>
              </a:rPr>
              <a:t>의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밀도 확인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>
                <a:latin typeface="+mn-ea"/>
              </a:rPr>
              <a:t>저울 위에 </a:t>
            </a:r>
            <a:r>
              <a:rPr lang="ko-KR" altLang="en-US" sz="1400" dirty="0" err="1">
                <a:latin typeface="+mn-ea"/>
              </a:rPr>
              <a:t>눈금실린더를</a:t>
            </a:r>
            <a:r>
              <a:rPr lang="ko-KR" altLang="en-US" sz="1400" dirty="0">
                <a:latin typeface="+mn-ea"/>
              </a:rPr>
              <a:t> 올리고 무게를 측정한다</a:t>
            </a:r>
            <a:r>
              <a:rPr lang="en-US" altLang="ko-KR" sz="1400" dirty="0">
                <a:latin typeface="+mn-ea"/>
              </a:rPr>
              <a:t>.</a:t>
            </a:r>
            <a:endParaRPr lang="en-US" altLang="ko-KR" sz="1400" strike="sngStrike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 err="1">
                <a:solidFill>
                  <a:srgbClr val="FF0000"/>
                </a:solidFill>
                <a:latin typeface="+mn-ea"/>
              </a:rPr>
              <a:t>눈금실린더에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MC 10mL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를 채우고 무게를 측정</a:t>
            </a:r>
            <a:r>
              <a:rPr lang="ko-KR" altLang="en-US" sz="1400" dirty="0">
                <a:latin typeface="+mn-ea"/>
              </a:rPr>
              <a:t>한다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altLang="ko-KR" sz="1400" dirty="0">
                <a:latin typeface="+mn-ea"/>
              </a:rPr>
              <a:t>Aluminum</a:t>
            </a:r>
            <a:r>
              <a:rPr lang="ko-KR" altLang="en-US" sz="1400" dirty="0">
                <a:latin typeface="+mn-ea"/>
              </a:rPr>
              <a:t>의 밀도 확인</a:t>
            </a: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Aluminum 2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개의 무게</a:t>
            </a:r>
            <a:r>
              <a:rPr lang="ko-KR" altLang="en-US" sz="1400" dirty="0">
                <a:latin typeface="+mn-ea"/>
              </a:rPr>
              <a:t>를 잰다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1400" dirty="0" err="1">
                <a:latin typeface="+mn-ea"/>
              </a:rPr>
              <a:t>눈금실린더에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n-Hexane 5mL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를 넣은 뒤 알루미늄 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2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개를 넣고 난 후의 부피변화</a:t>
            </a:r>
            <a:r>
              <a:rPr lang="ko-KR" altLang="en-US" sz="1400" dirty="0">
                <a:latin typeface="+mn-ea"/>
              </a:rPr>
              <a:t>를 측정한다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1400" b="1" i="1" u="sng" dirty="0">
                <a:solidFill>
                  <a:srgbClr val="FF0000"/>
                </a:solidFill>
                <a:latin typeface="+mn-ea"/>
              </a:rPr>
              <a:t>알루미늄 절대 버리지 말기 </a:t>
            </a:r>
            <a:r>
              <a:rPr lang="en-US" altLang="ko-KR" sz="1400" b="1" i="1" u="sng" dirty="0">
                <a:solidFill>
                  <a:srgbClr val="FF0000"/>
                </a:solidFill>
                <a:latin typeface="+mn-ea"/>
              </a:rPr>
              <a:t>(</a:t>
            </a:r>
            <a:r>
              <a:rPr lang="ko-KR" altLang="en-US" sz="1400" b="1" i="1" u="sng" dirty="0">
                <a:solidFill>
                  <a:srgbClr val="FF0000"/>
                </a:solidFill>
                <a:latin typeface="+mn-ea"/>
              </a:rPr>
              <a:t>다시 회수</a:t>
            </a:r>
            <a:r>
              <a:rPr lang="en-US" altLang="ko-KR" sz="1400" b="1" i="1" u="sng" dirty="0">
                <a:solidFill>
                  <a:srgbClr val="FF0000"/>
                </a:solidFill>
                <a:latin typeface="+mn-ea"/>
              </a:rPr>
              <a:t>!)</a:t>
            </a:r>
          </a:p>
        </p:txBody>
      </p:sp>
    </p:spTree>
    <p:extLst>
      <p:ext uri="{BB962C8B-B14F-4D97-AF65-F5344CB8AC3E}">
        <p14:creationId xmlns:p14="http://schemas.microsoft.com/office/powerpoint/2010/main" val="469699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3BD3E-32B3-FE67-D3D4-2DE10A95C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73B8376-1650-0B59-BFAA-FDB54375EC70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540FCE6B-0E77-EADB-D49F-7CF07E15DACD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4776EC27-84C0-3AF5-D95C-DE19E80083B7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F1E7BB7-F633-1EEA-FCF9-E5D74E8896DB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9F05858-0847-3CF4-0374-07CD29618B09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04C3187-560E-50BF-87F0-0277DD4CF42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519C974-6B2D-197F-738A-14A247BC0CE3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Data &amp; Results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4623D303-B434-1E40-D6CD-8EC3CBCE847D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88E6F4E-9C8F-D523-27BA-A73C7659846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11" name="표 5">
            <a:extLst>
              <a:ext uri="{FF2B5EF4-FFF2-40B4-BE49-F238E27FC236}">
                <a16:creationId xmlns:a16="http://schemas.microsoft.com/office/drawing/2014/main" id="{0B59113B-4443-A569-5801-7A015204C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059546"/>
              </p:ext>
            </p:extLst>
          </p:nvPr>
        </p:nvGraphicFramePr>
        <p:xfrm>
          <a:off x="290830" y="1738783"/>
          <a:ext cx="7575283" cy="98264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971429">
                  <a:extLst>
                    <a:ext uri="{9D8B030D-6E8A-4147-A177-3AD203B41FA5}">
                      <a16:colId xmlns:a16="http://schemas.microsoft.com/office/drawing/2014/main" val="3584871273"/>
                    </a:ext>
                  </a:extLst>
                </a:gridCol>
                <a:gridCol w="2301927">
                  <a:extLst>
                    <a:ext uri="{9D8B030D-6E8A-4147-A177-3AD203B41FA5}">
                      <a16:colId xmlns:a16="http://schemas.microsoft.com/office/drawing/2014/main" val="909102858"/>
                    </a:ext>
                  </a:extLst>
                </a:gridCol>
                <a:gridCol w="2301927">
                  <a:extLst>
                    <a:ext uri="{9D8B030D-6E8A-4147-A177-3AD203B41FA5}">
                      <a16:colId xmlns:a16="http://schemas.microsoft.com/office/drawing/2014/main" val="955872679"/>
                    </a:ext>
                  </a:extLst>
                </a:gridCol>
              </a:tblGrid>
              <a:tr h="4625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측정용량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최대 측정 무게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4374" marR="74374" marT="37187" marB="3718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정밀도</a:t>
                      </a:r>
                    </a:p>
                  </a:txBody>
                  <a:tcPr marL="74374" marR="74374" marT="37187" marB="3718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Acetamide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무게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837593"/>
                  </a:ext>
                </a:extLst>
              </a:tr>
              <a:tr h="52007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4374" marR="74374" marT="37187" marB="3718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4374" marR="74374" marT="37187" marB="3718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3915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E6BFFC6-FFFC-4AC6-DFF5-FD2A979404B3}"/>
              </a:ext>
            </a:extLst>
          </p:cNvPr>
          <p:cNvSpPr txBox="1"/>
          <p:nvPr/>
        </p:nvSpPr>
        <p:spPr>
          <a:xfrm>
            <a:off x="312576" y="1227614"/>
            <a:ext cx="1857647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A.</a:t>
            </a:r>
            <a:r>
              <a:rPr lang="ko-KR" altLang="en-US" sz="2000" b="1" dirty="0">
                <a:latin typeface="+mn-ea"/>
              </a:rPr>
              <a:t> 무게 측정</a:t>
            </a:r>
            <a:endParaRPr lang="ko-KR" altLang="en-US" sz="1400" dirty="0">
              <a:latin typeface="+mn-ea"/>
            </a:endParaRPr>
          </a:p>
        </p:txBody>
      </p:sp>
      <p:graphicFrame>
        <p:nvGraphicFramePr>
          <p:cNvPr id="15" name="표 5">
            <a:extLst>
              <a:ext uri="{FF2B5EF4-FFF2-40B4-BE49-F238E27FC236}">
                <a16:creationId xmlns:a16="http://schemas.microsoft.com/office/drawing/2014/main" id="{8701D681-8B55-A83F-19D1-474D3A29CB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323167"/>
              </p:ext>
            </p:extLst>
          </p:nvPr>
        </p:nvGraphicFramePr>
        <p:xfrm>
          <a:off x="290830" y="3634668"/>
          <a:ext cx="8024228" cy="1780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6057">
                  <a:extLst>
                    <a:ext uri="{9D8B030D-6E8A-4147-A177-3AD203B41FA5}">
                      <a16:colId xmlns:a16="http://schemas.microsoft.com/office/drawing/2014/main" val="764174488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3836480005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1445023766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2032671113"/>
                    </a:ext>
                  </a:extLst>
                </a:gridCol>
              </a:tblGrid>
              <a:tr h="59363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조원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조원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평균</a:t>
                      </a: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02914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물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10mL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무게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(g)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②(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+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증류수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)-①(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068173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실제 물 부피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(mL)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91881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A3491852-292E-AF72-BB9D-07EC26D60373}"/>
              </a:ext>
            </a:extLst>
          </p:cNvPr>
          <p:cNvSpPr txBox="1"/>
          <p:nvPr/>
        </p:nvSpPr>
        <p:spPr>
          <a:xfrm>
            <a:off x="330274" y="3098138"/>
            <a:ext cx="3920159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B. </a:t>
            </a:r>
            <a:r>
              <a:rPr lang="ko-KR" altLang="en-US" sz="2000" b="1" dirty="0" err="1">
                <a:latin typeface="+mn-ea"/>
              </a:rPr>
              <a:t>피펫을</a:t>
            </a:r>
            <a:r>
              <a:rPr lang="ko-KR" altLang="en-US" sz="2000" b="1" dirty="0">
                <a:latin typeface="+mn-ea"/>
              </a:rPr>
              <a:t> 이용한 액체의 이동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39A83C-976F-D390-70AB-F8640113E52E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098687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22050-D786-005C-7466-EF4DC570C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EDB7DA6-96B3-51EE-C853-3852356F1A19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938FA58A-43C4-EC57-5550-E71ED366D3D0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CBCBE44B-9381-C08B-DDE0-4F75F2E1232E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467A5A3-034F-300D-A387-B8893152E329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55ECB7C-629A-509B-FDE8-4F4DA5719F5B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ACE52AC-6DCF-9E11-49C1-7DC197D986D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DBDCA67-4D17-096B-D8F5-A072C5BDFC4B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Data &amp; Results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F8BAF329-EA79-94E7-81B0-FD9506DDCF8C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F4E202A-8607-A0AE-9933-47E2ADB9827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7FC167A-9194-3D27-B742-A4A6436632A4}"/>
              </a:ext>
            </a:extLst>
          </p:cNvPr>
          <p:cNvSpPr txBox="1"/>
          <p:nvPr/>
        </p:nvSpPr>
        <p:spPr>
          <a:xfrm>
            <a:off x="238760" y="4768642"/>
            <a:ext cx="68020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- </a:t>
            </a:r>
            <a:r>
              <a:rPr lang="ko-KR" altLang="en-US" sz="2400" dirty="0"/>
              <a:t>물의 밀도 </a:t>
            </a:r>
            <a:r>
              <a:rPr lang="en-US" altLang="ko-KR" sz="2400" dirty="0"/>
              <a:t>= </a:t>
            </a: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0.99705 g/mL (25</a:t>
            </a:r>
            <a:r>
              <a:rPr lang="ko-KR" altLang="en-US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℃</a:t>
            </a: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en-US" altLang="ko-KR" sz="2400" dirty="0">
              <a:ea typeface="나눔고딕" panose="020D0604000000000000" pitchFamily="50" charset="-127"/>
            </a:endParaRPr>
          </a:p>
          <a:p>
            <a:r>
              <a:rPr lang="en-US" altLang="ko-KR" sz="2400" dirty="0">
                <a:ea typeface="나눔고딕" panose="020D0604000000000000" pitchFamily="50" charset="-127"/>
              </a:rPr>
              <a:t>- </a:t>
            </a:r>
            <a:r>
              <a:rPr lang="ko-KR" altLang="en-US" sz="2400" dirty="0">
                <a:ea typeface="나눔고딕" panose="020D0604000000000000" pitchFamily="50" charset="-127"/>
              </a:rPr>
              <a:t>부피 불확정도 ≈ </a:t>
            </a: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0.027 mL</a:t>
            </a:r>
            <a:endParaRPr lang="ko-KR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AC58C9-E708-7BDF-56A8-174976AD7592}"/>
              </a:ext>
            </a:extLst>
          </p:cNvPr>
          <p:cNvSpPr txBox="1"/>
          <p:nvPr/>
        </p:nvSpPr>
        <p:spPr>
          <a:xfrm>
            <a:off x="312576" y="1227614"/>
            <a:ext cx="4727510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C.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ko-KR" altLang="en-US" sz="2000" b="1" dirty="0" err="1">
                <a:latin typeface="+mn-ea"/>
              </a:rPr>
              <a:t>눈금실린더를</a:t>
            </a:r>
            <a:r>
              <a:rPr lang="ko-KR" altLang="en-US" sz="2000" b="1" dirty="0">
                <a:latin typeface="+mn-ea"/>
              </a:rPr>
              <a:t> 이용한 액체의 이동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E1B4F6-0D94-757F-95D1-D848A9DD42C0}"/>
              </a:ext>
            </a:extLst>
          </p:cNvPr>
          <p:cNvSpPr txBox="1"/>
          <p:nvPr/>
        </p:nvSpPr>
        <p:spPr>
          <a:xfrm>
            <a:off x="330274" y="3843812"/>
            <a:ext cx="3920159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D. </a:t>
            </a:r>
            <a:r>
              <a:rPr lang="ko-KR" altLang="en-US" sz="2000" b="1" dirty="0">
                <a:latin typeface="+mn-ea"/>
              </a:rPr>
              <a:t>뷰렛을 이용한 액체의 이동</a:t>
            </a:r>
            <a:endParaRPr lang="ko-KR" altLang="en-US" sz="1400" dirty="0">
              <a:latin typeface="+mn-ea"/>
            </a:endParaRPr>
          </a:p>
        </p:txBody>
      </p:sp>
      <p:graphicFrame>
        <p:nvGraphicFramePr>
          <p:cNvPr id="17" name="표 5">
            <a:extLst>
              <a:ext uri="{FF2B5EF4-FFF2-40B4-BE49-F238E27FC236}">
                <a16:creationId xmlns:a16="http://schemas.microsoft.com/office/drawing/2014/main" id="{D65CFCAE-6709-A6BE-A231-A583144F83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997706"/>
              </p:ext>
            </p:extLst>
          </p:nvPr>
        </p:nvGraphicFramePr>
        <p:xfrm>
          <a:off x="290830" y="4380342"/>
          <a:ext cx="8024228" cy="1780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6057">
                  <a:extLst>
                    <a:ext uri="{9D8B030D-6E8A-4147-A177-3AD203B41FA5}">
                      <a16:colId xmlns:a16="http://schemas.microsoft.com/office/drawing/2014/main" val="764174488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3836480005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1445023766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2032671113"/>
                    </a:ext>
                  </a:extLst>
                </a:gridCol>
              </a:tblGrid>
              <a:tr h="59363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조원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조원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평균</a:t>
                      </a: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02914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물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10mL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무게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(g)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②(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+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증류수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)-①(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068173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실제 물 부피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(mL)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91881"/>
                  </a:ext>
                </a:extLst>
              </a:tr>
            </a:tbl>
          </a:graphicData>
        </a:graphic>
      </p:graphicFrame>
      <p:graphicFrame>
        <p:nvGraphicFramePr>
          <p:cNvPr id="18" name="표 5">
            <a:extLst>
              <a:ext uri="{FF2B5EF4-FFF2-40B4-BE49-F238E27FC236}">
                <a16:creationId xmlns:a16="http://schemas.microsoft.com/office/drawing/2014/main" id="{00889879-A204-94EC-CBE2-278B00B4B1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334766"/>
              </p:ext>
            </p:extLst>
          </p:nvPr>
        </p:nvGraphicFramePr>
        <p:xfrm>
          <a:off x="290830" y="1714212"/>
          <a:ext cx="8024228" cy="1780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6057">
                  <a:extLst>
                    <a:ext uri="{9D8B030D-6E8A-4147-A177-3AD203B41FA5}">
                      <a16:colId xmlns:a16="http://schemas.microsoft.com/office/drawing/2014/main" val="764174488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3836480005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1445023766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2032671113"/>
                    </a:ext>
                  </a:extLst>
                </a:gridCol>
              </a:tblGrid>
              <a:tr h="59363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조원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조원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평균</a:t>
                      </a: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02914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물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10mL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무게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(g)</a:t>
                      </a:r>
                    </a:p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②(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+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증류수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)-①(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비커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068173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실제 물 부피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(mL)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91881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3D2F8981-0C6A-2BDA-D045-95D265617547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617279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5A78A-FC54-501C-353B-CBACC43F4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B446FC6-4206-A51F-81B2-45FD51B11669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2CD05DCC-EF9F-4C68-BB94-33CF8BE4AED8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BC017C49-2959-E5C4-B659-0F2D08AC6001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7584BF4-1661-70E5-323D-A649A4E7BC75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32795B-8077-3B6E-F2A2-45DC2444335C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DCEE6D3E-E044-2676-B2DA-F821EAFAFA5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5369E6A-3918-5098-FD8C-6B250EA76718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Data &amp; Results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8B06F79B-2F65-4A91-56A5-54F8BD00EF40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0C04B5-CEC8-A860-880D-83A6B010BE7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CC606167-B8FC-1E7D-065C-A84BAD1D9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72826"/>
              </p:ext>
            </p:extLst>
          </p:nvPr>
        </p:nvGraphicFramePr>
        <p:xfrm>
          <a:off x="479074" y="1815493"/>
          <a:ext cx="8049885" cy="166897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295">
                  <a:extLst>
                    <a:ext uri="{9D8B030D-6E8A-4147-A177-3AD203B41FA5}">
                      <a16:colId xmlns:a16="http://schemas.microsoft.com/office/drawing/2014/main" val="3480832105"/>
                    </a:ext>
                  </a:extLst>
                </a:gridCol>
                <a:gridCol w="2683295">
                  <a:extLst>
                    <a:ext uri="{9D8B030D-6E8A-4147-A177-3AD203B41FA5}">
                      <a16:colId xmlns:a16="http://schemas.microsoft.com/office/drawing/2014/main" val="1452675426"/>
                    </a:ext>
                  </a:extLst>
                </a:gridCol>
                <a:gridCol w="2683295">
                  <a:extLst>
                    <a:ext uri="{9D8B030D-6E8A-4147-A177-3AD203B41FA5}">
                      <a16:colId xmlns:a16="http://schemas.microsoft.com/office/drawing/2014/main" val="4274584458"/>
                    </a:ext>
                  </a:extLst>
                </a:gridCol>
              </a:tblGrid>
              <a:tr h="55215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Water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n-Hexane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481921"/>
                  </a:ext>
                </a:extLst>
              </a:tr>
              <a:tr h="5667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Acetamide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528" marR="9528" marT="9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528" marR="9528" marT="9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3268277"/>
                  </a:ext>
                </a:extLst>
              </a:tr>
              <a:tr h="5500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Biphenyl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528" marR="9528" marT="9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528" marR="9528" marT="9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352126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C31B342F-59F0-6392-F975-009ECD82EA70}"/>
              </a:ext>
            </a:extLst>
          </p:cNvPr>
          <p:cNvSpPr txBox="1"/>
          <p:nvPr/>
        </p:nvSpPr>
        <p:spPr>
          <a:xfrm>
            <a:off x="312575" y="1298373"/>
            <a:ext cx="3426667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E.</a:t>
            </a:r>
            <a:r>
              <a:rPr lang="ko-KR" altLang="en-US" sz="2000" b="1" dirty="0">
                <a:latin typeface="+mn-ea"/>
              </a:rPr>
              <a:t> 화합물의 용해도 확인</a:t>
            </a:r>
            <a:endParaRPr lang="ko-KR" altLang="en-US" sz="1400" dirty="0">
              <a:latin typeface="+mn-ea"/>
            </a:endParaRPr>
          </a:p>
        </p:txBody>
      </p:sp>
      <p:graphicFrame>
        <p:nvGraphicFramePr>
          <p:cNvPr id="21" name="표 8">
            <a:extLst>
              <a:ext uri="{FF2B5EF4-FFF2-40B4-BE49-F238E27FC236}">
                <a16:creationId xmlns:a16="http://schemas.microsoft.com/office/drawing/2014/main" id="{FE04ACDC-BBA2-406C-BB3E-9AF356E69D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59972"/>
              </p:ext>
            </p:extLst>
          </p:nvPr>
        </p:nvGraphicFramePr>
        <p:xfrm>
          <a:off x="479074" y="4451653"/>
          <a:ext cx="7540402" cy="136011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755363">
                  <a:extLst>
                    <a:ext uri="{9D8B030D-6E8A-4147-A177-3AD203B41FA5}">
                      <a16:colId xmlns:a16="http://schemas.microsoft.com/office/drawing/2014/main" val="910510539"/>
                    </a:ext>
                  </a:extLst>
                </a:gridCol>
                <a:gridCol w="2785039">
                  <a:extLst>
                    <a:ext uri="{9D8B030D-6E8A-4147-A177-3AD203B41FA5}">
                      <a16:colId xmlns:a16="http://schemas.microsoft.com/office/drawing/2014/main" val="986253705"/>
                    </a:ext>
                  </a:extLst>
                </a:gridCol>
              </a:tblGrid>
              <a:tr h="472452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8831" marR="78831" marT="39415" marB="3941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녹는점 측정 값</a:t>
                      </a:r>
                    </a:p>
                  </a:txBody>
                  <a:tcPr marL="78831" marR="78831" marT="39415" marB="3941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08896"/>
                  </a:ext>
                </a:extLst>
              </a:tr>
              <a:tr h="4438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시료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 : Acetamide (</a:t>
                      </a:r>
                      <a:r>
                        <a:rPr lang="en-US" altLang="ko-KR" sz="1400" b="1" u="none" strike="noStrike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79~81 °C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8831" marR="78831" marT="39415" marB="3941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350682"/>
                  </a:ext>
                </a:extLst>
              </a:tr>
              <a:tr h="4438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시료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 : </a:t>
                      </a:r>
                      <a:r>
                        <a:rPr lang="en-US" altLang="ko-KR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Biphenyl (</a:t>
                      </a:r>
                      <a:r>
                        <a:rPr kumimoji="0" lang="en-US" altLang="ko-KR" sz="1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69.2 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°C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78831" marR="78831" marT="39415" marB="3941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548783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6121770D-9242-64FA-068B-5798154FE391}"/>
              </a:ext>
            </a:extLst>
          </p:cNvPr>
          <p:cNvSpPr txBox="1"/>
          <p:nvPr/>
        </p:nvSpPr>
        <p:spPr>
          <a:xfrm>
            <a:off x="312576" y="3889193"/>
            <a:ext cx="2936810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F.</a:t>
            </a:r>
            <a:r>
              <a:rPr lang="ko-KR" altLang="en-US" sz="2000" b="1" dirty="0">
                <a:latin typeface="+mn-ea"/>
              </a:rPr>
              <a:t> 화합물의 녹는점 확인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9F04E0-BD93-1CB7-5343-1ECF1C441E67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413329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0FF5AA-EFC8-E75B-9C35-B68BB2A40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2876FDE-B7BD-19CA-0C09-797A2DBA8A52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B8114DBA-73AE-1E83-A504-EBB180720ED1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F94D64CE-32F3-4E90-BF4B-A52E5BBF1200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139413B-393B-9726-830A-D0917EAFF16D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37D1BA4-8D0A-6241-9146-5635D7A3A85D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5566D2BF-02BB-BFE7-7088-3461635D9F4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2D29999-92CA-789E-9E7D-C2B22FD42AE9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Data &amp; Results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AC5AC02D-3BA2-6545-B077-12E089AB275E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C947D2E-DD75-12BA-BB61-6DD15063DAC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11" name="표 5">
            <a:extLst>
              <a:ext uri="{FF2B5EF4-FFF2-40B4-BE49-F238E27FC236}">
                <a16:creationId xmlns:a16="http://schemas.microsoft.com/office/drawing/2014/main" id="{9D163B73-7A37-E448-622B-57737E67B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8911026"/>
              </p:ext>
            </p:extLst>
          </p:nvPr>
        </p:nvGraphicFramePr>
        <p:xfrm>
          <a:off x="484444" y="2007376"/>
          <a:ext cx="8128000" cy="181965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521106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7297975"/>
                    </a:ext>
                  </a:extLst>
                </a:gridCol>
              </a:tblGrid>
              <a:tr h="50825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MC (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이론 값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1.33g/mL)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13.353 g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740499"/>
                  </a:ext>
                </a:extLst>
              </a:tr>
              <a:tr h="700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MC 10mL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무게</a:t>
                      </a:r>
                      <a:endParaRPr lang="en-US" altLang="ko-KR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② (</a:t>
                      </a:r>
                      <a:r>
                        <a:rPr lang="ko-KR" altLang="en-US" sz="1400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눈금실린더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+MC) - ① (</a:t>
                      </a:r>
                      <a:r>
                        <a:rPr lang="ko-KR" altLang="en-US" sz="1400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눈금실린더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1616698"/>
                  </a:ext>
                </a:extLst>
              </a:tr>
              <a:tr h="6109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MC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밀도 실험 값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962355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1F1762B2-DED9-FE4E-061F-70E123A899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5217477"/>
              </p:ext>
            </p:extLst>
          </p:nvPr>
        </p:nvGraphicFramePr>
        <p:xfrm>
          <a:off x="484444" y="4106436"/>
          <a:ext cx="8128000" cy="192635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521106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7297975"/>
                    </a:ext>
                  </a:extLst>
                </a:gridCol>
              </a:tblGrid>
              <a:tr h="52543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Aluminum (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이론 값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2.70g/mL)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13.353 g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740499"/>
                  </a:ext>
                </a:extLst>
              </a:tr>
              <a:tr h="4669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Al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무게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1616698"/>
                  </a:ext>
                </a:extLst>
              </a:tr>
              <a:tr h="4669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n-Hexane 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부피 변화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962355"/>
                  </a:ext>
                </a:extLst>
              </a:tr>
              <a:tr h="4669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Al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밀도 실험 값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49792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C291F0C-94C7-54C1-1B36-507AB7D02F8D}"/>
              </a:ext>
            </a:extLst>
          </p:cNvPr>
          <p:cNvSpPr txBox="1"/>
          <p:nvPr/>
        </p:nvSpPr>
        <p:spPr>
          <a:xfrm>
            <a:off x="312576" y="1412676"/>
            <a:ext cx="2936810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G.</a:t>
            </a:r>
            <a:r>
              <a:rPr lang="ko-KR" altLang="en-US" sz="2000" b="1" dirty="0">
                <a:latin typeface="+mn-ea"/>
              </a:rPr>
              <a:t> 화합물의 밀도 확인</a:t>
            </a:r>
            <a:endParaRPr lang="ko-KR" altLang="en-US" sz="1400" dirty="0">
              <a:latin typeface="+mn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3CC09C8-1334-6BEE-2FB6-6767B2C6659E}"/>
              </a:ext>
            </a:extLst>
          </p:cNvPr>
          <p:cNvSpPr/>
          <p:nvPr/>
        </p:nvSpPr>
        <p:spPr>
          <a:xfrm>
            <a:off x="6085840" y="2531348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7205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A95FD-9638-BD92-2CF0-BAA37E736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0F46DEF-CDF8-912A-F0B7-AC10D5168125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69A78BB6-2CE1-40A5-C1B6-919A46114A36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96C66F29-09AD-00C3-D5BC-809EA58680D5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C64E7E7-3692-CAF5-0984-354334EDAFA7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9C41840-05B5-F37A-0EBB-5D3E47C01ED6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40657E18-D1F1-7928-4EBE-5C9A7C74573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5B7929F4-3BC9-8C31-23AD-358942ED4042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017A309-A9E5-13E8-F1D8-71EA2A3C3A74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Purpose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889D7EC4-805C-6CA7-6E43-BCD84F574F82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7340C8-3795-5FD8-7CDF-09DB8D927C18}"/>
              </a:ext>
            </a:extLst>
          </p:cNvPr>
          <p:cNvSpPr txBox="1"/>
          <p:nvPr/>
        </p:nvSpPr>
        <p:spPr>
          <a:xfrm>
            <a:off x="937390" y="2613392"/>
            <a:ext cx="69414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</a:rPr>
              <a:t>저울 사용법과 액체를 옮기는 기구의 사용법을 익히고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0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</a:rPr>
              <a:t>실험 데이터의 처리 및 불확정도 추정 방법 등을 배운다</a:t>
            </a:r>
            <a:r>
              <a:rPr lang="en-US" altLang="ko-KR" sz="20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72FD9EF-D2F4-A6B8-A70B-94C0FD6BE33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552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4F08F72-59DC-4428-AEC3-2D7F79472C7B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990F55BF-32FE-41FA-B24A-2ADDB2C505B0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E3701807-9F51-4781-9B0E-3D63E33BD8D7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5DEE6C-D62B-4B87-B9AB-EE0FA0DF9751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0F81383-0338-4A86-9A86-FD5E916BC46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5C4FC67-2B19-46E0-B55B-6204613B094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2CFE5690-3950-4605-ABED-225D645C65A7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549DD68-5909-489F-804C-63D335B31640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Theory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F1B68C-4829-4771-827D-305ED2AD271B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A44B15-FCA1-464A-8742-F9B1FF482168}"/>
              </a:ext>
            </a:extLst>
          </p:cNvPr>
          <p:cNvSpPr txBox="1"/>
          <p:nvPr/>
        </p:nvSpPr>
        <p:spPr>
          <a:xfrm>
            <a:off x="721632" y="1636471"/>
            <a:ext cx="3352981" cy="3696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000" dirty="0">
                <a:latin typeface="+mn-ea"/>
              </a:rPr>
              <a:t>무게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질량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밀도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부피</a:t>
            </a:r>
            <a:endParaRPr lang="en-US" altLang="ko-KR" sz="2000" dirty="0">
              <a:latin typeface="+mn-ea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000" dirty="0">
                <a:latin typeface="+mn-ea"/>
              </a:rPr>
              <a:t>액체 부피 측정 장치</a:t>
            </a:r>
            <a:endParaRPr lang="en-US" altLang="ko-KR" sz="2000" dirty="0">
              <a:latin typeface="+mn-ea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000" dirty="0">
                <a:latin typeface="+mn-ea"/>
              </a:rPr>
              <a:t>고체의 부피 측정</a:t>
            </a:r>
            <a:endParaRPr lang="en-US" altLang="ko-KR" sz="2000" dirty="0">
              <a:latin typeface="+mn-ea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2000" dirty="0">
                <a:latin typeface="+mn-ea"/>
              </a:rPr>
              <a:t>용해도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녹는점</a:t>
            </a:r>
            <a:endParaRPr lang="en-US" altLang="ko-KR" sz="2000" dirty="0">
              <a:latin typeface="+mn-ea"/>
            </a:endParaRPr>
          </a:p>
          <a:p>
            <a:pPr marL="514350" indent="-514350">
              <a:lnSpc>
                <a:spcPct val="200000"/>
              </a:lnSpc>
              <a:buFontTx/>
              <a:buAutoNum type="arabicPeriod"/>
            </a:pPr>
            <a:r>
              <a:rPr lang="ko-KR" altLang="en-US" sz="2000" dirty="0">
                <a:latin typeface="+mn-ea"/>
              </a:rPr>
              <a:t>오차와 불확정도</a:t>
            </a:r>
            <a:endParaRPr lang="en-US" altLang="ko-KR" sz="2000" dirty="0">
              <a:latin typeface="+mn-ea"/>
            </a:endParaRPr>
          </a:p>
          <a:p>
            <a:pPr marL="514350" indent="-514350">
              <a:lnSpc>
                <a:spcPct val="200000"/>
              </a:lnSpc>
              <a:buFontTx/>
              <a:buAutoNum type="arabicPeriod"/>
            </a:pPr>
            <a:r>
              <a:rPr lang="ko-KR" altLang="en-US" sz="2000" dirty="0">
                <a:latin typeface="+mn-ea"/>
              </a:rPr>
              <a:t>유효숫자</a:t>
            </a:r>
            <a:endParaRPr lang="en-US" altLang="ko-KR" sz="2000" dirty="0"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F9EA15-5EF1-42ED-899F-FB42C1656BB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305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567DD-4FD5-44BD-8C88-277CC1C19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87B1E46-2D3C-8A2D-1D94-C4A422856840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07F2D074-98ED-8FF9-BAFE-4CB9DD92069A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761386CA-5BF2-6A3A-D597-FDEAB6174E57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15D02D3-0395-46FE-69C4-2ED0A7ECE9F4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82C44C-DE05-5D8A-2CDD-968DE4C08034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7A2DF79-A95F-D116-F619-34A68A0EBA7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2A2DA22-4A5D-B5F9-2301-F59255F1A416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Chemicals &amp; Apparatus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9586AA83-153D-9E31-7D07-FD1133539309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AC1139-FCED-AA7A-EDAB-EB5EE813B526}"/>
              </a:ext>
            </a:extLst>
          </p:cNvPr>
          <p:cNvSpPr txBox="1"/>
          <p:nvPr/>
        </p:nvSpPr>
        <p:spPr>
          <a:xfrm>
            <a:off x="402590" y="1334105"/>
            <a:ext cx="1752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</a:rPr>
              <a:t>Chemicals</a:t>
            </a:r>
            <a:endParaRPr lang="ko-KR" altLang="en-US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E69AFBE-61B1-BC0B-BC7C-05E90E9DC2B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FB30947-0A69-DB06-F64F-2CEF31228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531306"/>
              </p:ext>
            </p:extLst>
          </p:nvPr>
        </p:nvGraphicFramePr>
        <p:xfrm>
          <a:off x="312502" y="1814743"/>
          <a:ext cx="8518995" cy="319002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23670">
                  <a:extLst>
                    <a:ext uri="{9D8B030D-6E8A-4147-A177-3AD203B41FA5}">
                      <a16:colId xmlns:a16="http://schemas.microsoft.com/office/drawing/2014/main" val="2839695110"/>
                    </a:ext>
                  </a:extLst>
                </a:gridCol>
                <a:gridCol w="998100">
                  <a:extLst>
                    <a:ext uri="{9D8B030D-6E8A-4147-A177-3AD203B41FA5}">
                      <a16:colId xmlns:a16="http://schemas.microsoft.com/office/drawing/2014/main" val="2651601638"/>
                    </a:ext>
                  </a:extLst>
                </a:gridCol>
                <a:gridCol w="1700986">
                  <a:extLst>
                    <a:ext uri="{9D8B030D-6E8A-4147-A177-3AD203B41FA5}">
                      <a16:colId xmlns:a16="http://schemas.microsoft.com/office/drawing/2014/main" val="899962293"/>
                    </a:ext>
                  </a:extLst>
                </a:gridCol>
                <a:gridCol w="1426862">
                  <a:extLst>
                    <a:ext uri="{9D8B030D-6E8A-4147-A177-3AD203B41FA5}">
                      <a16:colId xmlns:a16="http://schemas.microsoft.com/office/drawing/2014/main" val="716796420"/>
                    </a:ext>
                  </a:extLst>
                </a:gridCol>
                <a:gridCol w="1404344">
                  <a:extLst>
                    <a:ext uri="{9D8B030D-6E8A-4147-A177-3AD203B41FA5}">
                      <a16:colId xmlns:a16="http://schemas.microsoft.com/office/drawing/2014/main" val="1679178765"/>
                    </a:ext>
                  </a:extLst>
                </a:gridCol>
                <a:gridCol w="1365033">
                  <a:extLst>
                    <a:ext uri="{9D8B030D-6E8A-4147-A177-3AD203B41FA5}">
                      <a16:colId xmlns:a16="http://schemas.microsoft.com/office/drawing/2014/main" val="3583873480"/>
                    </a:ext>
                  </a:extLst>
                </a:gridCol>
              </a:tblGrid>
              <a:tr h="4515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Name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Molecular formula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Molecular weight (g/mol)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Melting point(℃)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Boiling point(℃)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Density(g/cm</a:t>
                      </a:r>
                      <a:r>
                        <a:rPr lang="en-US" altLang="ko-KR" sz="1300" baseline="30000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658557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Water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18.02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044167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Hexane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14</a:t>
                      </a:r>
                      <a:endParaRPr lang="ko-KR" altLang="en-US" sz="1100" baseline="-250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86.18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-95.3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68.7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0.66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1548398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Methylene chloride(MC)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Cl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84.93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-96.7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39.3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1.33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7438072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Biphenyl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12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10</a:t>
                      </a:r>
                      <a:endParaRPr lang="ko-KR" altLang="en-US" sz="1100" baseline="-250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154.21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69.2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255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1.04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5102291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Acetamide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5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NO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58.08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79-81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221.2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1.16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2202623"/>
                  </a:ext>
                </a:extLst>
              </a:tr>
              <a:tr h="3854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Acetone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58.08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-94.9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56.08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0.78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1928891"/>
                  </a:ext>
                </a:extLst>
              </a:tr>
              <a:tr h="3854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Aluminum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Al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26.98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660.32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2470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2.70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0476133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D3773A94-8D4B-C67C-8E14-7EBBACAAE434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448709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E504D-6865-DFD4-5F4E-4565EE83A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932BFB5-F7A7-D0A3-EAC7-B207EBAE438D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2B7DD2A1-6419-A5CF-17D9-B9CF6AD57DA7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55109F00-B275-9B24-91CB-2315835981DE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07EABD5-C008-75F9-4ACA-761E345845E2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E2D0EA2-6D45-E713-6BD3-9F402EC8A613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19957718-47EA-0641-3EFC-BCED524903E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03A0B4E-E62F-56FF-2C27-1BEE8DD3EF13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Chemicals &amp; Apparatus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F11716A6-3E80-B36D-3D15-FAD4FEDE1298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D77C70-24EC-A924-FAF7-12D98E474544}"/>
              </a:ext>
            </a:extLst>
          </p:cNvPr>
          <p:cNvSpPr txBox="1"/>
          <p:nvPr/>
        </p:nvSpPr>
        <p:spPr>
          <a:xfrm>
            <a:off x="402590" y="1334105"/>
            <a:ext cx="17814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</a:rPr>
              <a:t>Apparatus</a:t>
            </a:r>
            <a:endParaRPr lang="ko-KR" altLang="en-US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6574D2D-57DA-B4D5-60DC-03749A5F168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11" name="표 4">
            <a:extLst>
              <a:ext uri="{FF2B5EF4-FFF2-40B4-BE49-F238E27FC236}">
                <a16:creationId xmlns:a16="http://schemas.microsoft.com/office/drawing/2014/main" id="{D19F0BAD-16CB-4460-9C69-211574DA8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736985"/>
              </p:ext>
            </p:extLst>
          </p:nvPr>
        </p:nvGraphicFramePr>
        <p:xfrm>
          <a:off x="271780" y="1840812"/>
          <a:ext cx="8600439" cy="381826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008657">
                  <a:extLst>
                    <a:ext uri="{9D8B030D-6E8A-4147-A177-3AD203B41FA5}">
                      <a16:colId xmlns:a16="http://schemas.microsoft.com/office/drawing/2014/main" val="3804889348"/>
                    </a:ext>
                  </a:extLst>
                </a:gridCol>
                <a:gridCol w="2724969">
                  <a:extLst>
                    <a:ext uri="{9D8B030D-6E8A-4147-A177-3AD203B41FA5}">
                      <a16:colId xmlns:a16="http://schemas.microsoft.com/office/drawing/2014/main" val="939253759"/>
                    </a:ext>
                  </a:extLst>
                </a:gridCol>
                <a:gridCol w="2866813">
                  <a:extLst>
                    <a:ext uri="{9D8B030D-6E8A-4147-A177-3AD203B41FA5}">
                      <a16:colId xmlns:a16="http://schemas.microsoft.com/office/drawing/2014/main" val="2241232584"/>
                    </a:ext>
                  </a:extLst>
                </a:gridCol>
              </a:tblGrid>
              <a:tr h="47728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latin typeface="+mn-ea"/>
                          <a:ea typeface="+mn-ea"/>
                        </a:rPr>
                        <a:t>실험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71353" marR="71353" marT="35676" marB="35676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71353" marR="71353" marT="35676" marB="35676" anchor="ctr"/>
                </a:tc>
                <a:extLst>
                  <a:ext uri="{0D108BD9-81ED-4DB2-BD59-A6C34878D82A}">
                    <a16:rowId xmlns:a16="http://schemas.microsoft.com/office/drawing/2014/main" val="1237558634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A.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무게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측정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Acetamide,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저울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dirty="0" err="1">
                          <a:latin typeface="+mn-ea"/>
                          <a:ea typeface="+mn-ea"/>
                        </a:rPr>
                        <a:t>약포지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71353" marR="71353" marT="35676" marB="35676" anchor="ctr"/>
                </a:tc>
                <a:extLst>
                  <a:ext uri="{0D108BD9-81ED-4DB2-BD59-A6C34878D82A}">
                    <a16:rowId xmlns:a16="http://schemas.microsoft.com/office/drawing/2014/main" val="3590167769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B. </a:t>
                      </a:r>
                      <a:r>
                        <a:rPr lang="ko-KR" altLang="en-US" sz="1100" dirty="0" err="1">
                          <a:latin typeface="+mn-ea"/>
                          <a:ea typeface="+mn-ea"/>
                        </a:rPr>
                        <a:t>피펫을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 이용한 액체의 이동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저울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증류수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비커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(100mL)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89740" marR="89740" marT="44870" marB="448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err="1">
                          <a:latin typeface="+mn-ea"/>
                          <a:ea typeface="+mn-ea"/>
                        </a:rPr>
                        <a:t>피펫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(10mL), </a:t>
                      </a:r>
                      <a:r>
                        <a:rPr lang="ko-KR" altLang="en-US" sz="1100" dirty="0" err="1">
                          <a:latin typeface="+mn-ea"/>
                          <a:ea typeface="+mn-ea"/>
                        </a:rPr>
                        <a:t>피펫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 필러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8873333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C. </a:t>
                      </a:r>
                      <a:r>
                        <a:rPr lang="ko-KR" altLang="en-US" sz="1100" dirty="0" err="1">
                          <a:latin typeface="+mn-ea"/>
                          <a:ea typeface="+mn-ea"/>
                        </a:rPr>
                        <a:t>눈금실린더를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 이용한 액체의 이동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err="1">
                          <a:latin typeface="+mn-ea"/>
                          <a:ea typeface="+mn-ea"/>
                        </a:rPr>
                        <a:t>눈금실린더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(10mL)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4809586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D.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뷰렛을 이용한 액체의 이동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뷰렛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(50mL),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스탠드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dirty="0" err="1">
                          <a:latin typeface="+mn-ea"/>
                          <a:ea typeface="+mn-ea"/>
                        </a:rPr>
                        <a:t>클램프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7603695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E.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화합물의 용해도 확인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Biphenyl, Acetamide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89740" marR="89740" marT="44870" marB="448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시험관 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개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시험관대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증류수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, Hexane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168735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F.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화합물의 녹는점 확인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모세관 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개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녹는점 측정기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4594644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G.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화합물의 밀도 확인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err="1">
                          <a:latin typeface="+mn-ea"/>
                          <a:ea typeface="+mn-ea"/>
                        </a:rPr>
                        <a:t>눈금실린더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(10mL), MC, Al, Hexane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71353" marR="71353" marT="35676" marB="35676" anchor="ctr"/>
                </a:tc>
                <a:extLst>
                  <a:ext uri="{0D108BD9-81ED-4DB2-BD59-A6C34878D82A}">
                    <a16:rowId xmlns:a16="http://schemas.microsoft.com/office/drawing/2014/main" val="405020783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EFAF747E-3870-D9E9-54B5-F487EA0CB4F4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20596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99EB5-1DFF-8B11-244B-C8816475C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74005EB-1900-9ADE-A8F8-0B0AB1E05936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A4D41CE2-38CC-227D-17CC-CF1E75EC399A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5359C0BB-8FB9-6BEC-08C0-7199F7E5526E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1E021F7-AA93-D396-153F-10A8AADD75BF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DA6F1A3-48BC-2137-8BEF-B8ED787F8703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B1268E6F-A4F3-5EFC-4AA1-171B139C8BB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3E924218-55CC-2C01-D114-DC937B560203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CCADE8E-C110-2CE0-C950-051A111AB8F1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4A863E3-0D2B-7827-3652-0F0CB3D5A1EE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00C20BD-5645-FEAD-96DE-1BA313B62AC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141F78-E805-137A-B24F-849E7D6E1ED3}"/>
              </a:ext>
            </a:extLst>
          </p:cNvPr>
          <p:cNvSpPr txBox="1"/>
          <p:nvPr/>
        </p:nvSpPr>
        <p:spPr>
          <a:xfrm>
            <a:off x="520882" y="1448081"/>
            <a:ext cx="7496448" cy="3756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A. </a:t>
            </a:r>
            <a:r>
              <a:rPr lang="ko-KR" altLang="en-US" sz="2000" b="1" dirty="0">
                <a:latin typeface="+mn-ea"/>
              </a:rPr>
              <a:t>무게 측정</a:t>
            </a:r>
            <a:endParaRPr lang="en-US" altLang="ko-KR" sz="2000" b="1" dirty="0">
              <a:latin typeface="+mn-ea"/>
            </a:endParaRP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+mn-ea"/>
              </a:rPr>
              <a:t> 실험에 사용할 저울의 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측정 용량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(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최대 측정 무게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)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정밀도</a:t>
            </a:r>
            <a:r>
              <a:rPr lang="ko-KR" altLang="en-US" sz="1400" dirty="0">
                <a:latin typeface="+mn-ea"/>
              </a:rPr>
              <a:t>를 조사한다</a:t>
            </a:r>
            <a:r>
              <a:rPr lang="en-US" altLang="ko-KR" sz="1400" dirty="0">
                <a:latin typeface="+mn-ea"/>
              </a:rPr>
              <a:t>.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*</a:t>
            </a:r>
            <a:r>
              <a:rPr lang="ko-KR" altLang="en-US" sz="1400" dirty="0">
                <a:latin typeface="+mn-ea"/>
              </a:rPr>
              <a:t>각 저울의 옆면 </a:t>
            </a:r>
            <a:r>
              <a:rPr lang="en-US" altLang="ko-KR" sz="1400" dirty="0">
                <a:latin typeface="+mn-ea"/>
              </a:rPr>
              <a:t>or </a:t>
            </a:r>
            <a:r>
              <a:rPr lang="ko-KR" altLang="en-US" sz="1400" dirty="0">
                <a:latin typeface="+mn-ea"/>
              </a:rPr>
              <a:t>정면에 적혀 있음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+mn-ea"/>
              </a:rPr>
              <a:t>저울의 올바른 사용법을 익힌다</a:t>
            </a:r>
            <a:r>
              <a:rPr lang="en-US" altLang="ko-KR" sz="1400" dirty="0">
                <a:latin typeface="+mn-ea"/>
              </a:rPr>
              <a:t>.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&lt;</a:t>
            </a:r>
            <a:r>
              <a:rPr lang="ko-KR" altLang="en-US" sz="1400" dirty="0">
                <a:latin typeface="+mn-ea"/>
              </a:rPr>
              <a:t>저울 사용법</a:t>
            </a:r>
            <a:r>
              <a:rPr lang="en-US" altLang="ko-KR" sz="1400" dirty="0">
                <a:latin typeface="+mn-ea"/>
              </a:rPr>
              <a:t>&gt;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1) </a:t>
            </a:r>
            <a:r>
              <a:rPr lang="ko-KR" altLang="en-US" sz="1400" dirty="0">
                <a:latin typeface="+mn-ea"/>
              </a:rPr>
              <a:t>저울이 수평이 되도록 놓는다</a:t>
            </a:r>
            <a:r>
              <a:rPr lang="en-US" altLang="ko-KR" sz="1400" dirty="0">
                <a:latin typeface="+mn-ea"/>
              </a:rPr>
              <a:t>.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2) </a:t>
            </a:r>
            <a:r>
              <a:rPr lang="ko-KR" altLang="en-US" sz="1400" dirty="0">
                <a:latin typeface="+mn-ea"/>
              </a:rPr>
              <a:t>영점 보정 버튼</a:t>
            </a:r>
            <a:r>
              <a:rPr lang="en-US" altLang="ko-KR" sz="1400" dirty="0">
                <a:latin typeface="+mn-ea"/>
              </a:rPr>
              <a:t>(Tare)</a:t>
            </a:r>
            <a:r>
              <a:rPr lang="ko-KR" altLang="en-US" sz="1400" dirty="0">
                <a:latin typeface="+mn-ea"/>
              </a:rPr>
              <a:t>을 눌러 영점을 맞춘다</a:t>
            </a:r>
            <a:r>
              <a:rPr lang="en-US" altLang="ko-KR" sz="1400" dirty="0">
                <a:latin typeface="+mn-ea"/>
              </a:rPr>
              <a:t>.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3) </a:t>
            </a:r>
            <a:r>
              <a:rPr lang="ko-KR" altLang="en-US" sz="1400" dirty="0">
                <a:latin typeface="+mn-ea"/>
              </a:rPr>
              <a:t>저울의 접시에 </a:t>
            </a:r>
            <a:r>
              <a:rPr lang="ko-KR" altLang="en-US" sz="1400" dirty="0" err="1">
                <a:latin typeface="+mn-ea"/>
              </a:rPr>
              <a:t>약포지를</a:t>
            </a:r>
            <a:r>
              <a:rPr lang="ko-KR" altLang="en-US" sz="1400" dirty="0">
                <a:latin typeface="+mn-ea"/>
              </a:rPr>
              <a:t> 올리고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다시 영점을 맞춘다</a:t>
            </a:r>
            <a:r>
              <a:rPr lang="en-US" altLang="ko-KR" sz="1400" dirty="0">
                <a:latin typeface="+mn-ea"/>
              </a:rPr>
              <a:t>.</a:t>
            </a:r>
            <a:r>
              <a:rPr lang="ko-KR" altLang="en-US" sz="1400" dirty="0">
                <a:latin typeface="+mn-ea"/>
              </a:rPr>
              <a:t> 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4) </a:t>
            </a:r>
            <a:r>
              <a:rPr lang="ko-KR" altLang="en-US" sz="1400" dirty="0">
                <a:latin typeface="+mn-ea"/>
              </a:rPr>
              <a:t>저울의 접시에 시약이 떨어지지 않게 조심해서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시약을 떨어뜨린다</a:t>
            </a:r>
            <a:r>
              <a:rPr lang="en-US" altLang="ko-KR" sz="1400" dirty="0">
                <a:latin typeface="+mn-ea"/>
              </a:rPr>
              <a:t>.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5) </a:t>
            </a:r>
            <a:r>
              <a:rPr lang="ko-KR" altLang="en-US" sz="1400" dirty="0">
                <a:latin typeface="+mn-ea"/>
              </a:rPr>
              <a:t>저울의 숫자가 </a:t>
            </a:r>
            <a:r>
              <a:rPr lang="en-US" altLang="ko-KR" sz="1400" dirty="0">
                <a:latin typeface="+mn-ea"/>
              </a:rPr>
              <a:t>3</a:t>
            </a:r>
            <a:r>
              <a:rPr lang="ko-KR" altLang="en-US" sz="1400" dirty="0">
                <a:latin typeface="+mn-ea"/>
              </a:rPr>
              <a:t>초간 머무르는 질량을 확인하고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이를 기록한다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Acetamide 1g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의 무게를 측정</a:t>
            </a:r>
            <a:r>
              <a:rPr lang="ko-KR" altLang="en-US" sz="1400" dirty="0">
                <a:latin typeface="+mn-ea"/>
              </a:rPr>
              <a:t>한다</a:t>
            </a:r>
            <a:r>
              <a:rPr lang="en-US" altLang="ko-KR" sz="1400" dirty="0">
                <a:latin typeface="+mn-ea"/>
              </a:rPr>
              <a:t>.</a:t>
            </a:r>
            <a:endParaRPr lang="ko-KR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41233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287C4-670C-3E16-1E0F-6F571D7ED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8D010D-9BE4-AAA1-51E0-2BFE026583A2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2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C408FFA-FBF9-4691-49F0-7B59374E7697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12392842-0816-BDC7-3DEC-23763BFF0D18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3A8ECEB6-B9E9-4125-95C5-BCCA200457A0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4280B5D-0810-2559-78F1-E61F5DCDBE2C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2FE8AE7-75AE-3E17-B26E-4DB7E18B09E5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C75EFBC-26F4-C724-96A1-E3A22BA9064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5D87A54-11E4-C866-3FE9-921B300E3910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93D6B785-3104-FB78-5C2E-A6F767334258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E82C9EA-C9CC-3D40-C22B-46A85094DEB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F5934FE-5B34-4C47-BD4A-7840DC781C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33112" y="3768652"/>
            <a:ext cx="2143539" cy="160765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9D43CF1-E1BB-2F36-A5E1-F22AAAE0CE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41773" y="3770086"/>
            <a:ext cx="2155011" cy="161625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CD33B0C-8E6D-AF39-8779-6DC3B19651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2020" y="3743052"/>
            <a:ext cx="2155013" cy="161626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D473C4F-EF18-07B9-4DEC-1755EE4D4050}"/>
              </a:ext>
            </a:extLst>
          </p:cNvPr>
          <p:cNvSpPr txBox="1"/>
          <p:nvPr/>
        </p:nvSpPr>
        <p:spPr>
          <a:xfrm>
            <a:off x="1489982" y="5700077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/>
              <a:t>피펫</a:t>
            </a:r>
            <a:endParaRPr lang="ko-KR" altLang="en-US" sz="12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C9C078-EE81-C00B-4AB8-2731EB5285C9}"/>
              </a:ext>
            </a:extLst>
          </p:cNvPr>
          <p:cNvSpPr txBox="1"/>
          <p:nvPr/>
        </p:nvSpPr>
        <p:spPr>
          <a:xfrm>
            <a:off x="3943348" y="5678896"/>
            <a:ext cx="1143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/>
              <a:t>액체를 </a:t>
            </a:r>
            <a:r>
              <a:rPr lang="ko-KR" altLang="en-US" sz="1200" b="1" dirty="0" err="1"/>
              <a:t>취할때</a:t>
            </a:r>
            <a:endParaRPr lang="ko-KR" altLang="en-US" sz="12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36BED1-42DA-80AF-C658-F5CA6A24F4C6}"/>
              </a:ext>
            </a:extLst>
          </p:cNvPr>
          <p:cNvSpPr txBox="1"/>
          <p:nvPr/>
        </p:nvSpPr>
        <p:spPr>
          <a:xfrm>
            <a:off x="6649578" y="5655721"/>
            <a:ext cx="1143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액체를 </a:t>
            </a:r>
            <a:r>
              <a:rPr lang="ko-KR" altLang="en-US" sz="1200" b="1" dirty="0" err="1"/>
              <a:t>빼낼때</a:t>
            </a:r>
            <a:endParaRPr lang="ko-KR" altLang="en-US" sz="1200" b="1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A4AFFB2-214F-3AF6-6570-6B44C13F58E0}"/>
              </a:ext>
            </a:extLst>
          </p:cNvPr>
          <p:cNvSpPr/>
          <p:nvPr/>
        </p:nvSpPr>
        <p:spPr>
          <a:xfrm>
            <a:off x="1594757" y="3962402"/>
            <a:ext cx="332014" cy="299357"/>
          </a:xfrm>
          <a:prstGeom prst="rect">
            <a:avLst/>
          </a:prstGeom>
          <a:noFill/>
          <a:ln w="28575">
            <a:solidFill>
              <a:srgbClr val="EC18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920082-CE9D-1691-3510-A2DA93099B86}"/>
              </a:ext>
            </a:extLst>
          </p:cNvPr>
          <p:cNvSpPr/>
          <p:nvPr/>
        </p:nvSpPr>
        <p:spPr>
          <a:xfrm>
            <a:off x="1736203" y="4261759"/>
            <a:ext cx="268803" cy="615206"/>
          </a:xfrm>
          <a:prstGeom prst="rect">
            <a:avLst/>
          </a:prstGeom>
          <a:noFill/>
          <a:ln w="28575">
            <a:solidFill>
              <a:srgbClr val="EC18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56C3ED-DE4F-4CC4-4785-24B4ACD2B389}"/>
              </a:ext>
            </a:extLst>
          </p:cNvPr>
          <p:cNvSpPr txBox="1"/>
          <p:nvPr/>
        </p:nvSpPr>
        <p:spPr>
          <a:xfrm>
            <a:off x="520881" y="1448081"/>
            <a:ext cx="8209461" cy="1494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B. </a:t>
            </a:r>
            <a:r>
              <a:rPr lang="ko-KR" altLang="en-US" sz="2000" b="1" dirty="0" err="1">
                <a:latin typeface="+mn-ea"/>
              </a:rPr>
              <a:t>피펫을</a:t>
            </a:r>
            <a:r>
              <a:rPr lang="ko-KR" altLang="en-US" sz="2000" b="1" dirty="0">
                <a:latin typeface="+mn-ea"/>
              </a:rPr>
              <a:t> 이용한 액체의 이동</a:t>
            </a:r>
            <a:endParaRPr lang="en-US" altLang="ko-KR" sz="2000" b="1" dirty="0">
              <a:latin typeface="+mn-ea"/>
            </a:endParaRP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+mn-ea"/>
              </a:rPr>
              <a:t>저울 위에 비커를 올리고 무게를 측정한다</a:t>
            </a:r>
            <a:r>
              <a:rPr lang="en-US" altLang="ko-KR" sz="1400" dirty="0">
                <a:latin typeface="+mn-ea"/>
              </a:rPr>
              <a:t>.</a:t>
            </a:r>
            <a:endParaRPr lang="en-US" altLang="ko-KR" sz="1400" strike="sngStrike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ko-KR" sz="1400" dirty="0">
                <a:latin typeface="+mn-ea"/>
              </a:rPr>
              <a:t>(2</a:t>
            </a:r>
            <a:r>
              <a:rPr lang="ko-KR" altLang="en-US" sz="1400" dirty="0">
                <a:latin typeface="+mn-ea"/>
              </a:rPr>
              <a:t>회 반복</a:t>
            </a:r>
            <a:r>
              <a:rPr lang="en-US" altLang="ko-KR" sz="1400" dirty="0">
                <a:latin typeface="+mn-ea"/>
              </a:rPr>
              <a:t>) 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비커에 증류수 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10mL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를 </a:t>
            </a:r>
            <a:r>
              <a:rPr lang="ko-KR" altLang="en-US" sz="1400" dirty="0" err="1">
                <a:solidFill>
                  <a:srgbClr val="FF0000"/>
                </a:solidFill>
                <a:latin typeface="+mn-ea"/>
              </a:rPr>
              <a:t>피펫으로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 옮기고</a:t>
            </a:r>
            <a:r>
              <a:rPr lang="ko-KR" altLang="en-US" sz="1400" dirty="0">
                <a:latin typeface="+mn-ea"/>
              </a:rPr>
              <a:t> 무게를 측정한다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+mn-ea"/>
              </a:rPr>
              <a:t>물의 밀도를 이용해 </a:t>
            </a:r>
            <a:r>
              <a:rPr lang="ko-KR" altLang="en-US" sz="1400" dirty="0" err="1">
                <a:latin typeface="+mn-ea"/>
              </a:rPr>
              <a:t>피펫으로</a:t>
            </a:r>
            <a:r>
              <a:rPr lang="ko-KR" altLang="en-US" sz="1400" dirty="0">
                <a:latin typeface="+mn-ea"/>
              </a:rPr>
              <a:t> 옮긴 증류수 부피의 평균값과 표준편차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불확정도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를 구한다</a:t>
            </a:r>
            <a:r>
              <a:rPr lang="en-US" altLang="ko-KR" sz="14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934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7138E-69D0-4475-96DE-915685D39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1F115CE-78E7-6FEC-7F31-C7C55EDF714C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2D2EC41E-A9D4-0ABF-BA2E-F0099A57400E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4281FF56-FC2D-454B-DACA-999C94652D0D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CFBE68C-75E9-2430-E8C4-BFA3E1673C45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5511BC-3D0A-76C5-74A0-52973624D944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52648CC9-09E1-A1B1-1BD3-4795BADBF8D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FEDB0B8-5D2C-994D-CE33-7AD4B1295D92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46A34ADB-F2A2-1C97-1652-3CDFF795E2F8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4D9CA22-ABCF-FCB2-0EB7-28288173F09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2EB870-E738-A90A-8ED8-FE65A538DF86}"/>
              </a:ext>
            </a:extLst>
          </p:cNvPr>
          <p:cNvSpPr txBox="1"/>
          <p:nvPr/>
        </p:nvSpPr>
        <p:spPr>
          <a:xfrm>
            <a:off x="520881" y="2569314"/>
            <a:ext cx="8209461" cy="1500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C. </a:t>
            </a:r>
            <a:r>
              <a:rPr lang="ko-KR" altLang="en-US" sz="2000" b="1" dirty="0" err="1">
                <a:latin typeface="+mn-ea"/>
              </a:rPr>
              <a:t>눈금실린더를</a:t>
            </a:r>
            <a:r>
              <a:rPr lang="ko-KR" altLang="en-US" sz="2000" b="1" dirty="0">
                <a:latin typeface="+mn-ea"/>
              </a:rPr>
              <a:t> 이용한 액체의 이동</a:t>
            </a:r>
            <a:endParaRPr lang="en-US" altLang="ko-KR" sz="2000" b="1" dirty="0">
              <a:latin typeface="+mn-ea"/>
            </a:endParaRP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sz="1400" dirty="0">
                <a:latin typeface="+mn-ea"/>
              </a:rPr>
              <a:t>저울 위에 비커를 올리고 무게를 측정한다</a:t>
            </a:r>
            <a:r>
              <a:rPr lang="en-US" altLang="ko-KR" sz="1400" dirty="0">
                <a:latin typeface="+mn-ea"/>
              </a:rPr>
              <a:t>.</a:t>
            </a:r>
            <a:endParaRPr lang="en-US" altLang="ko-KR" sz="1400" strike="sngStrike" dirty="0">
              <a:latin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+mn-ea"/>
              </a:rPr>
              <a:t>(2</a:t>
            </a:r>
            <a:r>
              <a:rPr lang="ko-KR" altLang="en-US" sz="1400" dirty="0">
                <a:latin typeface="+mn-ea"/>
              </a:rPr>
              <a:t>회 반복</a:t>
            </a:r>
            <a:r>
              <a:rPr lang="en-US" altLang="ko-KR" sz="1400" dirty="0">
                <a:latin typeface="+mn-ea"/>
              </a:rPr>
              <a:t>) 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증류수 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10mL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를 </a:t>
            </a:r>
            <a:r>
              <a:rPr lang="ko-KR" altLang="en-US" sz="1400" dirty="0" err="1">
                <a:solidFill>
                  <a:srgbClr val="FF0000"/>
                </a:solidFill>
                <a:latin typeface="+mn-ea"/>
              </a:rPr>
              <a:t>눈금실린더로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 옮기고 </a:t>
            </a:r>
            <a:r>
              <a:rPr lang="ko-KR" altLang="en-US" sz="1400" dirty="0">
                <a:latin typeface="+mn-ea"/>
              </a:rPr>
              <a:t>무게를 측정한다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+mn-ea"/>
              </a:rPr>
              <a:t>물의 밀도를 이용해 실린더로 옮긴 증류수 부피의 평균값과 표준편차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불확정도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를 구한다</a:t>
            </a:r>
            <a:r>
              <a:rPr lang="en-US" altLang="ko-KR" sz="1400" dirty="0">
                <a:latin typeface="+mn-ea"/>
              </a:rPr>
              <a:t>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9277395-8973-A8DE-B0E8-B02004876A2F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693993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7E924-490B-D71D-7B54-3851A3C3F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9FA9A69-3A52-4D0C-7888-6658058BB047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DDC62075-2ABE-C6FB-F6FA-512707B4596D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71C3CD2C-CD9D-712D-D17C-EB44A9B3869E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3F6684C-BC13-B58E-08CB-C1E453CDC4B2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351D929-8D21-E7E7-D503-D4A0F8ED6740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86C32080-BB8E-BCD7-2188-16CF5CCB41D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7B7BA6F4-AEFB-AE83-A669-BDAEEC64E1D4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F79B5E8-1372-3BFD-473E-5E6381658FCC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CCA1FCDC-87BC-EB7F-03D6-2C37E1BFBFA2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E79833D-9D78-29DE-9D3E-5AC1B164539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D496A6B-0902-C245-FD16-606A86E752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0" t="20568" r="7142" b="10105"/>
          <a:stretch/>
        </p:blipFill>
        <p:spPr>
          <a:xfrm rot="5400000">
            <a:off x="4783942" y="3657704"/>
            <a:ext cx="2527595" cy="191753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267A1A1-3E9B-A9A0-D047-FEF30D9BBE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9" t="18008" r="34011" b="3887"/>
          <a:stretch/>
        </p:blipFill>
        <p:spPr>
          <a:xfrm rot="5400000">
            <a:off x="2482813" y="3703095"/>
            <a:ext cx="1835433" cy="201153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81F9D83-E1D6-882A-AC18-CEECC6B5B463}"/>
              </a:ext>
            </a:extLst>
          </p:cNvPr>
          <p:cNvSpPr txBox="1"/>
          <p:nvPr/>
        </p:nvSpPr>
        <p:spPr>
          <a:xfrm>
            <a:off x="5476108" y="5932586"/>
            <a:ext cx="1143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액체를 </a:t>
            </a:r>
            <a:r>
              <a:rPr lang="ko-KR" altLang="en-US" sz="1200" b="1" dirty="0" err="1"/>
              <a:t>빼낼때</a:t>
            </a:r>
            <a:endParaRPr lang="ko-KR" altLang="en-US" sz="1200" b="1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773CC4A-CFB3-4ECF-EDE0-E6E1E8F0DB1E}"/>
              </a:ext>
            </a:extLst>
          </p:cNvPr>
          <p:cNvSpPr/>
          <p:nvPr/>
        </p:nvSpPr>
        <p:spPr>
          <a:xfrm>
            <a:off x="3519137" y="4442354"/>
            <a:ext cx="546678" cy="579469"/>
          </a:xfrm>
          <a:prstGeom prst="ellipse">
            <a:avLst/>
          </a:prstGeom>
          <a:noFill/>
          <a:ln w="28575">
            <a:solidFill>
              <a:srgbClr val="EC18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8321D6-AACF-7CED-C3A8-5FB91756BB95}"/>
              </a:ext>
            </a:extLst>
          </p:cNvPr>
          <p:cNvSpPr txBox="1"/>
          <p:nvPr/>
        </p:nvSpPr>
        <p:spPr>
          <a:xfrm>
            <a:off x="3326551" y="5057718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닫힌 상태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D4C99C8-2FB5-A50C-4378-6DE59BD3F944}"/>
              </a:ext>
            </a:extLst>
          </p:cNvPr>
          <p:cNvSpPr/>
          <p:nvPr/>
        </p:nvSpPr>
        <p:spPr>
          <a:xfrm>
            <a:off x="6082738" y="4208309"/>
            <a:ext cx="546678" cy="813514"/>
          </a:xfrm>
          <a:prstGeom prst="ellipse">
            <a:avLst/>
          </a:prstGeom>
          <a:noFill/>
          <a:ln w="28575">
            <a:solidFill>
              <a:srgbClr val="EC18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CAA697-9D6A-48FA-02AD-5794E812D87D}"/>
              </a:ext>
            </a:extLst>
          </p:cNvPr>
          <p:cNvSpPr txBox="1"/>
          <p:nvPr/>
        </p:nvSpPr>
        <p:spPr>
          <a:xfrm>
            <a:off x="5901038" y="5090377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열린 상태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9DD99A-026A-A01C-6536-0FCAEB65B3BF}"/>
              </a:ext>
            </a:extLst>
          </p:cNvPr>
          <p:cNvSpPr txBox="1"/>
          <p:nvPr/>
        </p:nvSpPr>
        <p:spPr>
          <a:xfrm>
            <a:off x="520881" y="1448081"/>
            <a:ext cx="8209461" cy="1494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D. </a:t>
            </a:r>
            <a:r>
              <a:rPr lang="ko-KR" altLang="en-US" sz="2000" b="1" dirty="0">
                <a:latin typeface="+mn-ea"/>
              </a:rPr>
              <a:t>뷰렛을 이용한 액체의 이동</a:t>
            </a:r>
            <a:endParaRPr lang="en-US" altLang="ko-KR" sz="2000" b="1" dirty="0">
              <a:latin typeface="+mn-ea"/>
            </a:endParaRP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+mn-ea"/>
              </a:rPr>
              <a:t>저울 위에 비커를 올리고 무게를 측정한다</a:t>
            </a:r>
            <a:r>
              <a:rPr lang="en-US" altLang="ko-KR" sz="1400" dirty="0">
                <a:latin typeface="+mn-ea"/>
              </a:rPr>
              <a:t>.</a:t>
            </a:r>
            <a:endParaRPr lang="en-US" altLang="ko-KR" sz="1400" strike="sngStrike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ko-KR" sz="1400" dirty="0">
                <a:latin typeface="+mn-ea"/>
              </a:rPr>
              <a:t>(2</a:t>
            </a:r>
            <a:r>
              <a:rPr lang="ko-KR" altLang="en-US" sz="1400" dirty="0">
                <a:latin typeface="+mn-ea"/>
              </a:rPr>
              <a:t>회 반복</a:t>
            </a:r>
            <a:r>
              <a:rPr lang="en-US" altLang="ko-KR" sz="1400" dirty="0">
                <a:latin typeface="+mn-ea"/>
              </a:rPr>
              <a:t>) 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비커에 증류수 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10mL</a:t>
            </a:r>
            <a:r>
              <a:rPr lang="ko-KR" altLang="en-US" sz="1400" dirty="0">
                <a:solidFill>
                  <a:srgbClr val="FF0000"/>
                </a:solidFill>
                <a:latin typeface="+mn-ea"/>
              </a:rPr>
              <a:t>를 뷰렛으로 옮기고</a:t>
            </a:r>
            <a:r>
              <a:rPr lang="ko-KR" altLang="en-US" sz="1400" dirty="0">
                <a:latin typeface="+mn-ea"/>
              </a:rPr>
              <a:t> 무게를 측정한다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+mn-ea"/>
              </a:rPr>
              <a:t>물의 밀도를 이용해 뷰렛으로 옮긴 증류수 부피의 평균값과 표준편차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불확정도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를 구한다</a:t>
            </a:r>
            <a:r>
              <a:rPr lang="en-US" altLang="ko-KR" sz="14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42430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880</TotalTime>
  <Words>890</Words>
  <Application>Microsoft Office PowerPoint</Application>
  <PresentationFormat>화면 슬라이드 쇼(4:3)</PresentationFormat>
  <Paragraphs>187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나눔고딕</vt:lpstr>
      <vt:lpstr>맑은 고딕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JunHo</dc:creator>
  <cp:lastModifiedBy>Ariana Barr</cp:lastModifiedBy>
  <cp:revision>3</cp:revision>
  <dcterms:created xsi:type="dcterms:W3CDTF">2018-12-14T07:58:26Z</dcterms:created>
  <dcterms:modified xsi:type="dcterms:W3CDTF">2025-03-07T04:43:39Z</dcterms:modified>
</cp:coreProperties>
</file>

<file path=docProps/thumbnail.jpeg>
</file>